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image2.jpeg" ContentType="image/jpeg"/>
  <Override PartName="/ppt/media/image3.jpeg" ContentType="image/jpeg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aculty Guide: Dr. Pushan Kumar Dutta…"/>
          <p:cNvSpPr txBox="1"/>
          <p:nvPr>
            <p:ph type="body" idx="21"/>
          </p:nvPr>
        </p:nvSpPr>
        <p:spPr>
          <a:xfrm>
            <a:off x="1201340" y="9691547"/>
            <a:ext cx="21971003" cy="322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Faculty Guide: Dr. Pushan Kumar Dutta</a:t>
            </a:r>
          </a:p>
          <a:p>
            <a:pPr/>
          </a:p>
          <a:p>
            <a:pPr/>
          </a:p>
          <a:p>
            <a:pPr>
              <a:defRPr b="0"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Authors: Madhushree Sannigrahi (A910119819007), Abhimanyu Bhowmik (A910119819008), Yanamareddy Pravallika (A910119819016) and Prithwish Guha (A910119819011)</a:t>
            </a:r>
          </a:p>
        </p:txBody>
      </p:sp>
      <p:sp>
        <p:nvSpPr>
          <p:cNvPr id="152" name="TrackerBot: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18" sz="10900"/>
            </a:lvl1pPr>
          </a:lstStyle>
          <a:p>
            <a:pPr/>
            <a:r>
              <a:t>TrackerBot:</a:t>
            </a:r>
          </a:p>
        </p:txBody>
      </p:sp>
      <p:sp>
        <p:nvSpPr>
          <p:cNvPr id="153" name="Object Tracking and Collision Avoidance using UGV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lnSpc>
                <a:spcPct val="80000"/>
              </a:lnSpc>
              <a:defRPr spc="-133" sz="6700"/>
            </a:lvl1pPr>
          </a:lstStyle>
          <a:p>
            <a:pPr/>
            <a:r>
              <a:t>Object Tracking and Collision Avoidance using UGV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he Overall Power System"/>
          <p:cNvSpPr txBox="1"/>
          <p:nvPr>
            <p:ph type="title" idx="4294967295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</p:spPr>
        <p:txBody>
          <a:bodyPr/>
          <a:lstStyle>
            <a:lvl1pPr defTabSz="1926287">
              <a:defRPr spc="-134" sz="6715"/>
            </a:lvl1pPr>
          </a:lstStyle>
          <a:p>
            <a:pPr/>
            <a:r>
              <a:t>The Overall Power System</a:t>
            </a:r>
          </a:p>
        </p:txBody>
      </p:sp>
      <p:pic>
        <p:nvPicPr>
          <p:cNvPr id="214" name="Power_Supply-removebg-preview.png" descr="Power_Supply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4835" y="3339008"/>
            <a:ext cx="15724227" cy="813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asic…"/>
          <p:cNvSpPr txBox="1"/>
          <p:nvPr>
            <p:ph type="title"/>
          </p:nvPr>
        </p:nvSpPr>
        <p:spPr>
          <a:xfrm>
            <a:off x="732564" y="1317393"/>
            <a:ext cx="6890861" cy="3081960"/>
          </a:xfrm>
          <a:prstGeom prst="rect">
            <a:avLst/>
          </a:prstGeom>
        </p:spPr>
        <p:txBody>
          <a:bodyPr/>
          <a:lstStyle/>
          <a:p>
            <a:pPr defTabSz="2121354">
              <a:defRPr spc="-147" sz="7394"/>
            </a:pPr>
            <a:r>
              <a:t>Basic</a:t>
            </a:r>
          </a:p>
          <a:p>
            <a:pPr defTabSz="2121354">
              <a:defRPr spc="-147" sz="7394"/>
            </a:pPr>
            <a:r>
              <a:t>Navigation System</a:t>
            </a:r>
          </a:p>
        </p:txBody>
      </p:sp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Motor_Driver_and_encoder-removebg-preview.png" descr="Motor_Driver_and_encoder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0270" y="1693914"/>
            <a:ext cx="15555698" cy="10328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Vision and Tracking"/>
          <p:cNvSpPr txBox="1"/>
          <p:nvPr>
            <p:ph type="title" idx="4294967295"/>
          </p:nvPr>
        </p:nvSpPr>
        <p:spPr>
          <a:xfrm>
            <a:off x="12284774" y="663746"/>
            <a:ext cx="10477501" cy="14351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Vision and Tracking</a:t>
            </a:r>
          </a:p>
        </p:txBody>
      </p:sp>
      <p:pic>
        <p:nvPicPr>
          <p:cNvPr id="222" name="Ros_architecture.png" descr="Ros_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747" y="-67115"/>
            <a:ext cx="17261502" cy="1343775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The ROS architecture"/>
          <p:cNvSpPr txBox="1"/>
          <p:nvPr>
            <p:ph type="body" sz="half" idx="4294967295"/>
          </p:nvPr>
        </p:nvSpPr>
        <p:spPr>
          <a:xfrm>
            <a:off x="12155502" y="2147027"/>
            <a:ext cx="10477501" cy="8256012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</a:lstStyle>
          <a:p>
            <a:pPr/>
            <a:r>
              <a:t>The ROS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ID controller: Proportional-Integral-Derivative controller…"/>
          <p:cNvSpPr txBox="1"/>
          <p:nvPr>
            <p:ph type="body" sz="half" idx="1"/>
          </p:nvPr>
        </p:nvSpPr>
        <p:spPr>
          <a:xfrm>
            <a:off x="1206500" y="6754069"/>
            <a:ext cx="21971000" cy="5751065"/>
          </a:xfrm>
          <a:prstGeom prst="rect">
            <a:avLst/>
          </a:prstGeom>
        </p:spPr>
        <p:txBody>
          <a:bodyPr/>
          <a:lstStyle/>
          <a:p>
            <a:pPr/>
            <a:r>
              <a:t>PID controller: Proportional-Integral-Derivative controller</a:t>
            </a:r>
          </a:p>
          <a:p>
            <a:pPr/>
            <a:r>
              <a:t>Proportional term responds to current error, integral term corrects accumulated error, derivative term predicts future error changes.</a:t>
            </a:r>
          </a:p>
          <a:p>
            <a:pPr/>
            <a:r>
              <a:t>Balances stability and responsiveness in control systems.</a:t>
            </a:r>
          </a:p>
        </p:txBody>
      </p:sp>
      <p:sp>
        <p:nvSpPr>
          <p:cNvPr id="227" name="PID 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PID Controller</a:t>
            </a:r>
          </a:p>
        </p:txBody>
      </p:sp>
      <p:pic>
        <p:nvPicPr>
          <p:cNvPr id="228" name="PID_Controllet.png" descr="PID_Controll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2620" y="709589"/>
            <a:ext cx="14228313" cy="504660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YOLO v3"/>
          <p:cNvSpPr txBox="1"/>
          <p:nvPr>
            <p:ph type="title" idx="4294967295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YOLO v3 </a:t>
            </a:r>
          </a:p>
        </p:txBody>
      </p:sp>
      <p:pic>
        <p:nvPicPr>
          <p:cNvPr id="232" name="yolo.png" descr="yol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3568" y="591204"/>
            <a:ext cx="13470238" cy="748720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YOLO v3: You Only Look Once version 3.…"/>
          <p:cNvSpPr txBox="1"/>
          <p:nvPr>
            <p:ph type="body" sz="quarter" idx="4294967295"/>
          </p:nvPr>
        </p:nvSpPr>
        <p:spPr>
          <a:xfrm>
            <a:off x="1190340" y="3199079"/>
            <a:ext cx="6207158" cy="9677208"/>
          </a:xfrm>
          <a:prstGeom prst="rect">
            <a:avLst/>
          </a:prstGeom>
        </p:spPr>
        <p:txBody>
          <a:bodyPr/>
          <a:lstStyle/>
          <a:p>
            <a:pPr/>
            <a:r>
              <a:t>YOLO v3: You Only Look Once version 3.</a:t>
            </a:r>
          </a:p>
          <a:p>
            <a:pPr/>
            <a:r>
              <a:t>Divides image into grid cells and predicts bounding boxes and class probabilities.</a:t>
            </a:r>
          </a:p>
          <a:p>
            <a:pPr/>
            <a:r>
              <a:t>Simultaneously detects multiple objects in a single pass.</a:t>
            </a:r>
          </a:p>
        </p:txBody>
      </p:sp>
      <p:pic>
        <p:nvPicPr>
          <p:cNvPr id="234" name="My project.png" descr="My proje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2771" y="7422004"/>
            <a:ext cx="9762061" cy="6198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Obstacle…"/>
          <p:cNvSpPr txBox="1"/>
          <p:nvPr>
            <p:ph type="title" idx="4294967295"/>
          </p:nvPr>
        </p:nvSpPr>
        <p:spPr>
          <a:xfrm>
            <a:off x="16917615" y="853226"/>
            <a:ext cx="5763368" cy="4349405"/>
          </a:xfrm>
          <a:prstGeom prst="rect">
            <a:avLst/>
          </a:prstGeom>
        </p:spPr>
        <p:txBody>
          <a:bodyPr/>
          <a:lstStyle/>
          <a:p>
            <a:pPr/>
            <a:r>
              <a:t>Obstacle</a:t>
            </a:r>
          </a:p>
          <a:p>
            <a:pPr/>
            <a:r>
              <a:t>Detection System</a:t>
            </a:r>
          </a:p>
        </p:txBody>
      </p:sp>
      <p:pic>
        <p:nvPicPr>
          <p:cNvPr id="237" name="My project.png" descr="My proj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684" y="1085518"/>
            <a:ext cx="14336842" cy="11385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04fb297a-ba3e-4828-bef7-85587791b615-removebg-preview.png" descr="04fb297a-ba3e-4828-bef7-85587791b615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1985" y="6450956"/>
            <a:ext cx="9509343" cy="456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sults and Discu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and Discussions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Movie" descr="Movie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036585" y="225574"/>
            <a:ext cx="16376747" cy="1326485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WeBoT…"/>
          <p:cNvSpPr txBox="1"/>
          <p:nvPr>
            <p:ph type="title"/>
          </p:nvPr>
        </p:nvSpPr>
        <p:spPr>
          <a:xfrm>
            <a:off x="614080" y="842532"/>
            <a:ext cx="9779001" cy="3160246"/>
          </a:xfrm>
          <a:prstGeom prst="rect">
            <a:avLst/>
          </a:prstGeom>
        </p:spPr>
        <p:txBody>
          <a:bodyPr/>
          <a:lstStyle/>
          <a:p>
            <a:pPr/>
            <a:r>
              <a:t>WeBoT </a:t>
            </a:r>
          </a:p>
          <a:p>
            <a:pPr/>
            <a:r>
              <a:t>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2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"/>
          <p:cNvGrpSpPr/>
          <p:nvPr/>
        </p:nvGrpSpPr>
        <p:grpSpPr>
          <a:xfrm>
            <a:off x="615028" y="4688194"/>
            <a:ext cx="10310751" cy="8512164"/>
            <a:chOff x="0" y="0"/>
            <a:chExt cx="10310750" cy="8512162"/>
          </a:xfrm>
        </p:grpSpPr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" y="0"/>
              <a:ext cx="10285352" cy="7936497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47" name="Caption"/>
            <p:cNvSpPr/>
            <p:nvPr/>
          </p:nvSpPr>
          <p:spPr>
            <a:xfrm>
              <a:off x="0" y="8050796"/>
              <a:ext cx="1031075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Covariance-timestep plotting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11491633" y="514646"/>
            <a:ext cx="12592309" cy="8696231"/>
            <a:chOff x="0" y="0"/>
            <a:chExt cx="12592308" cy="8696229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0"/>
              <a:ext cx="12566908" cy="812056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250" name="Caption"/>
            <p:cNvSpPr/>
            <p:nvPr/>
          </p:nvSpPr>
          <p:spPr>
            <a:xfrm>
              <a:off x="0" y="8234864"/>
              <a:ext cx="12592308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Position-velocity graph as a result of Kalman Filter</a:t>
              </a:r>
            </a:p>
          </p:txBody>
        </p:sp>
      </p:grpSp>
      <p:sp>
        <p:nvSpPr>
          <p:cNvPr id="252" name="Kalman Filter Comparison Graphs"/>
          <p:cNvSpPr txBox="1"/>
          <p:nvPr>
            <p:ph type="title" idx="4294967295"/>
          </p:nvPr>
        </p:nvSpPr>
        <p:spPr>
          <a:xfrm>
            <a:off x="306021" y="629260"/>
            <a:ext cx="7904167" cy="2078746"/>
          </a:xfrm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Kalman Filter Comparison Graphs</a:t>
            </a:r>
          </a:p>
        </p:txBody>
      </p:sp>
      <p:sp>
        <p:nvSpPr>
          <p:cNvPr id="2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"/>
          <p:cNvGrpSpPr/>
          <p:nvPr/>
        </p:nvGrpSpPr>
        <p:grpSpPr>
          <a:xfrm>
            <a:off x="14390720" y="6513879"/>
            <a:ext cx="9075341" cy="7225442"/>
            <a:chOff x="0" y="0"/>
            <a:chExt cx="9075340" cy="7225440"/>
          </a:xfrm>
        </p:grpSpPr>
        <p:pic>
          <p:nvPicPr>
            <p:cNvPr id="255" name="Kalman filter node.png" descr="Kalman filter nod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546" r="0" b="8624"/>
            <a:stretch>
              <a:fillRect/>
            </a:stretch>
          </p:blipFill>
          <p:spPr>
            <a:xfrm>
              <a:off x="0" y="0"/>
              <a:ext cx="9075167" cy="5925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Caption"/>
            <p:cNvSpPr/>
            <p:nvPr/>
          </p:nvSpPr>
          <p:spPr>
            <a:xfrm>
              <a:off x="0" y="6027474"/>
              <a:ext cx="9075341" cy="11979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KalmanFilter Node which has been subscribed to bounding boxes publish refined output of X - position and velocity w.r.t. centre point of the camera</a:t>
              </a:r>
            </a:p>
          </p:txBody>
        </p:sp>
      </p:grpSp>
      <p:grpSp>
        <p:nvGrpSpPr>
          <p:cNvPr id="260" name="Group"/>
          <p:cNvGrpSpPr/>
          <p:nvPr/>
        </p:nvGrpSpPr>
        <p:grpSpPr>
          <a:xfrm>
            <a:off x="1504473" y="6676591"/>
            <a:ext cx="9218217" cy="6606579"/>
            <a:chOff x="0" y="0"/>
            <a:chExt cx="9218215" cy="6606578"/>
          </a:xfrm>
        </p:grpSpPr>
        <p:pic>
          <p:nvPicPr>
            <p:cNvPr id="258" name="Bounding Box node.png" descr="Bounding Box nod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4130" r="1551" b="7685"/>
            <a:stretch>
              <a:fillRect/>
            </a:stretch>
          </p:blipFill>
          <p:spPr>
            <a:xfrm>
              <a:off x="142993" y="0"/>
              <a:ext cx="9075177" cy="6043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Caption"/>
            <p:cNvSpPr/>
            <p:nvPr/>
          </p:nvSpPr>
          <p:spPr>
            <a:xfrm>
              <a:off x="0" y="6145212"/>
              <a:ext cx="9218216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Bounding box node publishing X axis position and velocity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15208085" y="324061"/>
            <a:ext cx="7440611" cy="6143423"/>
            <a:chOff x="0" y="0"/>
            <a:chExt cx="7440609" cy="6143421"/>
          </a:xfrm>
        </p:grpSpPr>
        <p:pic>
          <p:nvPicPr>
            <p:cNvPr id="261" name="Yolo-ros.png" descr="Yolo-ro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440610" cy="55804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Caption"/>
            <p:cNvSpPr/>
            <p:nvPr/>
          </p:nvSpPr>
          <p:spPr>
            <a:xfrm>
              <a:off x="0" y="5682056"/>
              <a:ext cx="7440610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YOLO is running on the darknet-ros node</a:t>
              </a:r>
            </a:p>
          </p:txBody>
        </p:sp>
      </p:grpSp>
      <p:grpSp>
        <p:nvGrpSpPr>
          <p:cNvPr id="266" name="Group"/>
          <p:cNvGrpSpPr/>
          <p:nvPr/>
        </p:nvGrpSpPr>
        <p:grpSpPr>
          <a:xfrm>
            <a:off x="1216144" y="523465"/>
            <a:ext cx="9937751" cy="6143426"/>
            <a:chOff x="0" y="0"/>
            <a:chExt cx="9937750" cy="6143425"/>
          </a:xfrm>
        </p:grpSpPr>
        <p:pic>
          <p:nvPicPr>
            <p:cNvPr id="264" name="Rqt 1.png" descr="Rqt 1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9937552" cy="55804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Caption"/>
            <p:cNvSpPr/>
            <p:nvPr/>
          </p:nvSpPr>
          <p:spPr>
            <a:xfrm>
              <a:off x="0" y="5682059"/>
              <a:ext cx="993775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rqt_graph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utonomous rovers: robots with sensors, actuators, and control systems for independent operation.…"/>
          <p:cNvSpPr txBox="1"/>
          <p:nvPr>
            <p:ph type="body" sz="half" idx="1"/>
          </p:nvPr>
        </p:nvSpPr>
        <p:spPr>
          <a:xfrm>
            <a:off x="514387" y="2925834"/>
            <a:ext cx="11163226" cy="9579300"/>
          </a:xfrm>
          <a:prstGeom prst="rect">
            <a:avLst/>
          </a:prstGeom>
        </p:spPr>
        <p:txBody>
          <a:bodyPr/>
          <a:lstStyle/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  <a:r>
              <a:rPr i="1"/>
              <a:t>Autonomous rovers</a:t>
            </a:r>
            <a:r>
              <a:t>: robots with sensors, actuators, and control systems for independent operation.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  <a:r>
              <a:rPr i="1"/>
              <a:t>Goal</a:t>
            </a:r>
            <a:r>
              <a:t>: Create a system for safe navigation and capturing high-quality visual data of moving objects.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  <a:r>
              <a:rPr i="1"/>
              <a:t>Control system</a:t>
            </a:r>
            <a:r>
              <a:t>: Combines classical controllers (PID) with computer vision techniques.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  <a:r>
              <a:rPr i="1"/>
              <a:t>Features</a:t>
            </a:r>
            <a:r>
              <a:t>: Simultaneous object detection and tracking, obstacle avoidance, and minimal hardware requirements for video recording.</a:t>
            </a: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</a:p>
          <a:p>
            <a:pPr marL="0" indent="0" defTabSz="1828754">
              <a:spcBef>
                <a:spcPts val="3300"/>
              </a:spcBef>
              <a:buSzTx/>
              <a:buNone/>
              <a:defRPr sz="3600"/>
            </a:pPr>
          </a:p>
        </p:txBody>
      </p:sp>
      <p:pic>
        <p:nvPicPr>
          <p:cNvPr id="156" name="ImageForNews_11540_15973162241666266.png.jpeg" descr="ImageForNews_11540_15973162241666266.png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1578" r="0" b="11578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57" name="Abs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Abstract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Movie" descr="Movie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" y="0"/>
            <a:ext cx="2438399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0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clusion and Future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and Future Works</a:t>
            </a:r>
          </a:p>
        </p:txBody>
      </p:sp>
      <p:sp>
        <p:nvSpPr>
          <p:cNvPr id="271" name="While the project has reached important milestones, there are still a number of opportunities for new research and advancements in the area of mobile autonomous robots.…"/>
          <p:cNvSpPr txBox="1"/>
          <p:nvPr>
            <p:ph type="body" idx="1"/>
          </p:nvPr>
        </p:nvSpPr>
        <p:spPr>
          <a:xfrm>
            <a:off x="1206500" y="2896491"/>
            <a:ext cx="21971000" cy="9608025"/>
          </a:xfrm>
          <a:prstGeom prst="rect">
            <a:avLst/>
          </a:prstGeom>
        </p:spPr>
        <p:txBody>
          <a:bodyPr/>
          <a:lstStyle/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r>
              <a:t>While the project has reached important milestones, there are still a number of opportunities for new research and advancements in the area of mobile autonomous robots.</a:t>
            </a:r>
          </a:p>
          <a:p>
            <a:pPr lvl="1" marL="165353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rPr b="1"/>
              <a:t>Enhanced Perception: </a:t>
            </a:r>
            <a:r>
              <a:t>Better high-resolution sensors, high processing algorithms</a:t>
            </a:r>
          </a:p>
          <a:p>
            <a:pPr lvl="1" marL="165353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rPr b="1"/>
              <a:t>Safety and Ethical Issues:</a:t>
            </a:r>
            <a:r>
              <a:t> Addressing human-robot safety and ethical issues</a:t>
            </a:r>
          </a:p>
          <a:p>
            <a:pPr lvl="1" marL="165353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rPr b="1"/>
              <a:t>Real-World Scalability:</a:t>
            </a:r>
            <a:r>
              <a:t> Building a multi-robot system</a:t>
            </a:r>
          </a:p>
          <a:p>
            <a:pPr lvl="1" marL="165353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rPr b="1"/>
              <a:t>Intelligent Decision-Making: </a:t>
            </a:r>
            <a:r>
              <a:t>More sphisticated AI methods like reinforcement learning</a:t>
            </a:r>
          </a:p>
          <a:p>
            <a:pPr lvl="1" marL="1653539" indent="-826769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rPr b="1"/>
              <a:t>Long-Term Autonomy:</a:t>
            </a:r>
            <a:r>
              <a:t> Creating energy-efficient tactics like adaptive power management or self-recharging capabilities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74" name="R. Schiavi, A. Bicchi, and F. Flacco, “Integration of active and passive compliance control for safe human-robot coexistence,” in 2009 IEEE International Conference on Robotics and Automation, pp. 259–264, IEEE, 2009.…"/>
          <p:cNvSpPr txBox="1"/>
          <p:nvPr>
            <p:ph type="body" idx="4294967295"/>
          </p:nvPr>
        </p:nvSpPr>
        <p:spPr>
          <a:xfrm>
            <a:off x="1206500" y="3066164"/>
            <a:ext cx="21971000" cy="9438352"/>
          </a:xfrm>
          <a:prstGeom prst="rect">
            <a:avLst/>
          </a:prstGeom>
        </p:spPr>
        <p:txBody>
          <a:bodyPr/>
          <a:lstStyle/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R. Schiavi, A. Bicchi, and F. Flacco, “Integration of active and passive compliance control for safe human-robot coexistence,” in 2009 IEEE International Conference on Robotics and Automation, pp. 259–264, IEEE, 2009.</a:t>
            </a:r>
          </a:p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A. De Luca and F. Flacco, “Integrated control for phri: Collision avoidance, detection, reaction and collaboration,” in 2012 4th IEEE RAS &amp; EMBS International Conference on Biomedical Robotics and Biomechatronics (BioRob), pp. 288–295, IEEE, 2012.</a:t>
            </a:r>
          </a:p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G. Antonelli, S. Chiaverini, and G. Fusco, “A new on-line algorithm for inverse kinematics of robot manipulators ensuring path tracking capability under joint limits,”IEEE Transactions on Robotics and Automation, vol. 19, no. 1, pp. 162–167, 2003.</a:t>
            </a:r>
          </a:p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J. Kr ̈uger, B. Nickolay, P. Heyer, and G. Seliger, “Image based 3d surveillance for flexible man-robot-cooperation,” CIRP annals, vol. 54, no. 1, pp. 19–22, 2005.</a:t>
            </a:r>
          </a:p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K. Harada, S. Kajita, F. Kanehiro, K. Fujiwara, K. Kaneko, K. Yokoi, and H. Hirukawa, “Real-time planning of humanoid robot’s gait for force-controlled manipulation,” IEEE/ASME Transactions on Mechatronics, vol. 12, no. 1, pp. 53–62, 2007.</a:t>
            </a:r>
          </a:p>
          <a:p>
            <a:pPr marL="622300" indent="-622300" defTabSz="1706837">
              <a:spcBef>
                <a:spcPts val="3100"/>
              </a:spcBef>
              <a:buSzPct val="100000"/>
              <a:buAutoNum type="arabicPeriod" startAt="1"/>
              <a:defRPr sz="3359"/>
            </a:pPr>
            <a:r>
              <a:t>J. Minguez and L. Montano, “Extending collision avoidance methods to consider the vehicle shape, kinematics, and dynamics of a mobile robot,” IEEE Transactions on Robotics, vol. 25, no. 2, pp. 367–381, 2009.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61" name="Autonomous rovers are mobile robots, designed to operate in various conditions without any human intervention.…"/>
          <p:cNvSpPr txBox="1"/>
          <p:nvPr>
            <p:ph type="body" idx="1"/>
          </p:nvPr>
        </p:nvSpPr>
        <p:spPr>
          <a:xfrm>
            <a:off x="1206500" y="3024694"/>
            <a:ext cx="21971000" cy="9479822"/>
          </a:xfrm>
          <a:prstGeom prst="rect">
            <a:avLst/>
          </a:prstGeom>
        </p:spPr>
        <p:txBody>
          <a:bodyPr/>
          <a:lstStyle/>
          <a:p>
            <a:pPr/>
            <a:r>
              <a:t>Autonomous rovers are mobile robots, designed to operate in various conditions without any human intervention.</a:t>
            </a:r>
          </a:p>
          <a:p>
            <a:pPr/>
            <a:r>
              <a:t>These rovers are equipped with sensors, actuators, and control systems that enable them to navigate and interact with their environment. </a:t>
            </a:r>
          </a:p>
          <a:p>
            <a:pPr/>
            <a:r>
              <a:t>They are widely employed in fields like exploration, search and rescue, environmental monitoring, and surveillance.</a:t>
            </a:r>
          </a:p>
        </p:txBody>
      </p:sp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 novel framework for combining videography, computer vision, navigation, and tracking is proposed in this research.…"/>
          <p:cNvSpPr txBox="1"/>
          <p:nvPr>
            <p:ph type="body" sz="half" idx="1"/>
          </p:nvPr>
        </p:nvSpPr>
        <p:spPr>
          <a:xfrm>
            <a:off x="1206500" y="2685904"/>
            <a:ext cx="9779000" cy="9819230"/>
          </a:xfrm>
          <a:prstGeom prst="rect">
            <a:avLst/>
          </a:prstGeom>
        </p:spPr>
        <p:txBody>
          <a:bodyPr/>
          <a:lstStyle/>
          <a:p>
            <a:pPr marL="573023" indent="-573023" defTabSz="2292038">
              <a:spcBef>
                <a:spcPts val="4200"/>
              </a:spcBef>
              <a:defRPr sz="4512"/>
            </a:pPr>
            <a:r>
              <a:t>A novel framework for combining videography, computer vision, navigation, and tracking is proposed in this research.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One-of-its-kind tracking system, using minimal sensors.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The implemented algorithm parameters have all been fine-tuned specifically for this hardware component.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The rover’s custom hardware was made up of both pre-built and recycled and re-purposed parts.</a:t>
            </a:r>
          </a:p>
        </p:txBody>
      </p:sp>
      <p:sp>
        <p:nvSpPr>
          <p:cNvPr id="165" name="Key Contributions"/>
          <p:cNvSpPr txBox="1"/>
          <p:nvPr>
            <p:ph type="title"/>
          </p:nvPr>
        </p:nvSpPr>
        <p:spPr>
          <a:xfrm>
            <a:off x="1206500" y="1079500"/>
            <a:ext cx="9644496" cy="1438491"/>
          </a:xfrm>
          <a:prstGeom prst="rect">
            <a:avLst/>
          </a:prstGeom>
        </p:spPr>
        <p:txBody>
          <a:bodyPr/>
          <a:lstStyle/>
          <a:p>
            <a:pPr/>
            <a:r>
              <a:t>Key Contributions</a:t>
            </a:r>
          </a:p>
        </p:txBody>
      </p:sp>
      <p:sp>
        <p:nvSpPr>
          <p:cNvPr id="16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overall-removebg-preview.png" descr="overall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42684" y="-272558"/>
            <a:ext cx="9303206" cy="1395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imulation played a huge role in the development of the AGV.…"/>
          <p:cNvSpPr txBox="1"/>
          <p:nvPr>
            <p:ph type="body" sz="half" idx="1"/>
          </p:nvPr>
        </p:nvSpPr>
        <p:spPr>
          <a:xfrm>
            <a:off x="12756298" y="2655821"/>
            <a:ext cx="10916842" cy="9967798"/>
          </a:xfrm>
          <a:prstGeom prst="rect">
            <a:avLst/>
          </a:prstGeom>
        </p:spPr>
        <p:txBody>
          <a:bodyPr/>
          <a:lstStyle/>
          <a:p>
            <a:pPr/>
            <a:r>
              <a:t>Simulation played a huge role in the development of the AGV.</a:t>
            </a:r>
          </a:p>
          <a:p>
            <a:pPr/>
            <a:r>
              <a:t>The entire setup was initially implemented in a simulated environment using “WeBots"</a:t>
            </a:r>
          </a:p>
          <a:p>
            <a:pPr/>
            <a:r>
              <a:t>For this, "Epuck" was taken as the subject robot and "Pioneer" as the tracking matter.</a:t>
            </a:r>
          </a:p>
          <a:p>
            <a:pPr/>
            <a:r>
              <a:t>The PID controller and Kalman filter were also first calibrated and stabilised in the virtual setting.</a:t>
            </a:r>
          </a:p>
        </p:txBody>
      </p:sp>
      <p:pic>
        <p:nvPicPr>
          <p:cNvPr id="170" name="Screenshot 2023-05-20 at 11.02.55 AM.png" descr="Screenshot 2023-05-20 at 11.02.55 AM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11409"/>
          <a:stretch>
            <a:fillRect/>
          </a:stretch>
        </p:blipFill>
        <p:spPr>
          <a:xfrm>
            <a:off x="616944" y="3287588"/>
            <a:ext cx="11897333" cy="8149533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71" name="Simulation"/>
          <p:cNvSpPr txBox="1"/>
          <p:nvPr>
            <p:ph type="title"/>
          </p:nvPr>
        </p:nvSpPr>
        <p:spPr>
          <a:xfrm>
            <a:off x="12938635" y="938432"/>
            <a:ext cx="9414327" cy="1334306"/>
          </a:xfrm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Simulation</a:t>
            </a:r>
          </a:p>
        </p:txBody>
      </p:sp>
      <p:sp>
        <p:nvSpPr>
          <p:cNvPr id="17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rototyping"/>
          <p:cNvSpPr txBox="1"/>
          <p:nvPr>
            <p:ph type="title"/>
          </p:nvPr>
        </p:nvSpPr>
        <p:spPr>
          <a:xfrm>
            <a:off x="898441" y="6153131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Prototyping</a:t>
            </a:r>
          </a:p>
        </p:txBody>
      </p:sp>
      <p:pic>
        <p:nvPicPr>
          <p:cNvPr id="175" name="PNG image.png" descr="PNG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01417" y="356155"/>
            <a:ext cx="11461651" cy="74820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76" name="Screenshot 2023-05-20 at 1.28.36 AM.png" descr="Screenshot 2023-05-20 at 1.28.3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94644" y="6623497"/>
            <a:ext cx="9271283" cy="650558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177" name="PNG image2.png" descr="PNG 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4072" y="452285"/>
            <a:ext cx="11386895" cy="728978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7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echanical Subsystem"/>
          <p:cNvSpPr txBox="1"/>
          <p:nvPr>
            <p:ph type="title"/>
          </p:nvPr>
        </p:nvSpPr>
        <p:spPr>
          <a:xfrm>
            <a:off x="1206500" y="1079500"/>
            <a:ext cx="11753147" cy="1954579"/>
          </a:xfrm>
          <a:prstGeom prst="rect">
            <a:avLst/>
          </a:prstGeom>
        </p:spPr>
        <p:txBody>
          <a:bodyPr/>
          <a:lstStyle/>
          <a:p>
            <a:pPr/>
            <a:r>
              <a:t>Mechanical Subsystem 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4" name="Group"/>
          <p:cNvGrpSpPr/>
          <p:nvPr/>
        </p:nvGrpSpPr>
        <p:grpSpPr>
          <a:xfrm>
            <a:off x="936088" y="2975380"/>
            <a:ext cx="7486912" cy="6316067"/>
            <a:chOff x="0" y="0"/>
            <a:chExt cx="7486911" cy="6316065"/>
          </a:xfrm>
        </p:grpSpPr>
        <p:pic>
          <p:nvPicPr>
            <p:cNvPr id="182" name="body-removebg-preview.png" descr="body-removebg-preview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86912" cy="575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" name="Caption"/>
            <p:cNvSpPr/>
            <p:nvPr/>
          </p:nvSpPr>
          <p:spPr>
            <a:xfrm>
              <a:off x="0" y="5854700"/>
              <a:ext cx="7486912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Single-storey Chassis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9568983" y="4808134"/>
            <a:ext cx="6498810" cy="7061775"/>
            <a:chOff x="0" y="0"/>
            <a:chExt cx="6498808" cy="7061774"/>
          </a:xfrm>
        </p:grpSpPr>
        <p:pic>
          <p:nvPicPr>
            <p:cNvPr id="185" name="L298N-DC-Motor-driver-removebg-preview.png" descr="L298N-DC-Motor-driver-removebg-preview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98809" cy="6498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Caption"/>
            <p:cNvSpPr/>
            <p:nvPr/>
          </p:nvSpPr>
          <p:spPr>
            <a:xfrm>
              <a:off x="0" y="6600408"/>
              <a:ext cx="6498809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L298 Driver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8038001" y="3348946"/>
            <a:ext cx="5283201" cy="5211166"/>
            <a:chOff x="0" y="0"/>
            <a:chExt cx="5283200" cy="5211165"/>
          </a:xfrm>
        </p:grpSpPr>
        <p:pic>
          <p:nvPicPr>
            <p:cNvPr id="188" name="wifi-removebg-preview.png" descr="wifi-removebg-preview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3200" cy="464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Caption"/>
            <p:cNvSpPr/>
            <p:nvPr/>
          </p:nvSpPr>
          <p:spPr>
            <a:xfrm>
              <a:off x="0" y="4749800"/>
              <a:ext cx="5283200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Wifi Adapter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icro-controllers and G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Micro-controllers and GPU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12948055" y="2410750"/>
            <a:ext cx="9794479" cy="9078317"/>
            <a:chOff x="0" y="0"/>
            <a:chExt cx="9794478" cy="9078315"/>
          </a:xfrm>
        </p:grpSpPr>
        <p:pic>
          <p:nvPicPr>
            <p:cNvPr id="193" name="jetson_nano.png" descr="jetson_nano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9794341" cy="8515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" name="Caption"/>
            <p:cNvSpPr/>
            <p:nvPr/>
          </p:nvSpPr>
          <p:spPr>
            <a:xfrm>
              <a:off x="0" y="8616950"/>
              <a:ext cx="9794478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Jetson Nano as main computer/GPU of the AGV</a:t>
              </a:r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1900815" y="3656568"/>
            <a:ext cx="9794479" cy="6965829"/>
            <a:chOff x="0" y="0"/>
            <a:chExt cx="9794478" cy="6965828"/>
          </a:xfrm>
        </p:grpSpPr>
        <p:pic>
          <p:nvPicPr>
            <p:cNvPr id="196" name="ardunio.png" descr="arduni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94479" cy="6402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Caption"/>
            <p:cNvSpPr/>
            <p:nvPr/>
          </p:nvSpPr>
          <p:spPr>
            <a:xfrm>
              <a:off x="0" y="6504462"/>
              <a:ext cx="9794478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Arduino UNO as micro-controller</a:t>
              </a:r>
            </a:p>
          </p:txBody>
        </p:sp>
      </p:grp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ensors"/>
          <p:cNvSpPr txBox="1"/>
          <p:nvPr>
            <p:ph type="title" idx="4294967295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</p:spPr>
        <p:txBody>
          <a:bodyPr/>
          <a:lstStyle/>
          <a:p>
            <a:pPr/>
            <a:r>
              <a:t>Sensors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592499" y="4259221"/>
            <a:ext cx="5978307" cy="5760524"/>
            <a:chOff x="0" y="0"/>
            <a:chExt cx="5978306" cy="5760522"/>
          </a:xfrm>
        </p:grpSpPr>
        <p:pic>
          <p:nvPicPr>
            <p:cNvPr id="202" name="webcam.png" descr="webc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78307" cy="5197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Caption"/>
            <p:cNvSpPr/>
            <p:nvPr/>
          </p:nvSpPr>
          <p:spPr>
            <a:xfrm>
              <a:off x="0" y="5299157"/>
              <a:ext cx="5978306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HP w100 480P 30 FPS Digital Webcam</a:t>
              </a: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9395601" y="4802417"/>
            <a:ext cx="6389132" cy="5035359"/>
            <a:chOff x="0" y="0"/>
            <a:chExt cx="6389130" cy="5035357"/>
          </a:xfrm>
        </p:grpSpPr>
        <p:pic>
          <p:nvPicPr>
            <p:cNvPr id="205" name="pngegg (1).png" descr="pngegg (1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89131" cy="4472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Caption"/>
            <p:cNvSpPr/>
            <p:nvPr/>
          </p:nvSpPr>
          <p:spPr>
            <a:xfrm>
              <a:off x="0" y="4573991"/>
              <a:ext cx="638913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Ultrasonic Sensors</a:t>
              </a:r>
            </a:p>
          </p:txBody>
        </p:sp>
      </p:grpSp>
      <p:grpSp>
        <p:nvGrpSpPr>
          <p:cNvPr id="210" name="Group"/>
          <p:cNvGrpSpPr/>
          <p:nvPr/>
        </p:nvGrpSpPr>
        <p:grpSpPr>
          <a:xfrm>
            <a:off x="16756820" y="3924895"/>
            <a:ext cx="6550423" cy="6429176"/>
            <a:chOff x="0" y="0"/>
            <a:chExt cx="6550421" cy="6429175"/>
          </a:xfrm>
        </p:grpSpPr>
        <p:pic>
          <p:nvPicPr>
            <p:cNvPr id="208" name="01.png" descr="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1800" t="0" r="12225" b="0"/>
            <a:stretch>
              <a:fillRect/>
            </a:stretch>
          </p:blipFill>
          <p:spPr>
            <a:xfrm>
              <a:off x="0" y="0"/>
              <a:ext cx="6550329" cy="5866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Caption"/>
            <p:cNvSpPr/>
            <p:nvPr/>
          </p:nvSpPr>
          <p:spPr>
            <a:xfrm>
              <a:off x="0" y="5967809"/>
              <a:ext cx="6550422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LM393 Speed Sensor</a:t>
              </a:r>
            </a:p>
          </p:txBody>
        </p:sp>
      </p:grpSp>
      <p:sp>
        <p:nvSpPr>
          <p:cNvPr id="211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